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8"/>
  </p:notesMasterIdLst>
  <p:sldIdLst>
    <p:sldId id="256" r:id="rId2"/>
    <p:sldId id="259" r:id="rId3"/>
    <p:sldId id="257" r:id="rId4"/>
    <p:sldId id="274" r:id="rId5"/>
    <p:sldId id="258" r:id="rId6"/>
    <p:sldId id="276" r:id="rId7"/>
    <p:sldId id="310" r:id="rId8"/>
    <p:sldId id="312" r:id="rId9"/>
    <p:sldId id="311" r:id="rId10"/>
    <p:sldId id="313" r:id="rId11"/>
    <p:sldId id="315" r:id="rId12"/>
    <p:sldId id="277" r:id="rId13"/>
    <p:sldId id="268" r:id="rId14"/>
    <p:sldId id="278" r:id="rId15"/>
    <p:sldId id="279" r:id="rId16"/>
    <p:sldId id="280" r:id="rId17"/>
    <p:sldId id="285" r:id="rId18"/>
    <p:sldId id="286" r:id="rId19"/>
    <p:sldId id="300" r:id="rId20"/>
    <p:sldId id="301" r:id="rId21"/>
    <p:sldId id="302" r:id="rId22"/>
    <p:sldId id="303" r:id="rId23"/>
    <p:sldId id="304" r:id="rId24"/>
    <p:sldId id="305" r:id="rId25"/>
    <p:sldId id="309" r:id="rId26"/>
    <p:sldId id="275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9917" autoAdjust="0"/>
  </p:normalViewPr>
  <p:slideViewPr>
    <p:cSldViewPr>
      <p:cViewPr varScale="1">
        <p:scale>
          <a:sx n="39" d="100"/>
          <a:sy n="39" d="100"/>
        </p:scale>
        <p:origin x="-103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notesMaster" Target="notesMasters/notesMaster1.xml"/><Relationship Id="rId2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67CBE7-14D6-401D-BFE4-C61101AD87BD}" type="datetimeFigureOut">
              <a:rPr lang="en-US" smtClean="0"/>
              <a:pPr/>
              <a:t>3/22/14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9B20E8-AD3C-42F6-940F-4C68ADA996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5396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B20E8-AD3C-42F6-940F-4C68ADA9966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B20E8-AD3C-42F6-940F-4C68ADA9966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B20E8-AD3C-42F6-940F-4C68ADA9966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B20E8-AD3C-42F6-940F-4C68ADA99665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B20E8-AD3C-42F6-940F-4C68ADA99665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B20E8-AD3C-42F6-940F-4C68ADA99665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B20E8-AD3C-42F6-940F-4C68ADA99665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B20E8-AD3C-42F6-940F-4C68ADA99665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B20E8-AD3C-42F6-940F-4C68ADA99665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383322-D10E-4B0A-91A3-F15A0DC2D1CB}" type="datetimeFigureOut">
              <a:rPr lang="en-US" smtClean="0"/>
              <a:pPr/>
              <a:t>3/22/14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6E932E-850F-461A-864F-F5FA763F186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383322-D10E-4B0A-91A3-F15A0DC2D1CB}" type="datetimeFigureOut">
              <a:rPr lang="en-US" smtClean="0"/>
              <a:pPr/>
              <a:t>3/22/14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6E932E-850F-461A-864F-F5FA763F18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383322-D10E-4B0A-91A3-F15A0DC2D1CB}" type="datetimeFigureOut">
              <a:rPr lang="en-US" smtClean="0"/>
              <a:pPr/>
              <a:t>3/22/14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6E932E-850F-461A-864F-F5FA763F18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383322-D10E-4B0A-91A3-F15A0DC2D1CB}" type="datetimeFigureOut">
              <a:rPr lang="en-US" smtClean="0"/>
              <a:pPr/>
              <a:t>3/22/14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6E932E-850F-461A-864F-F5FA763F18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383322-D10E-4B0A-91A3-F15A0DC2D1CB}" type="datetimeFigureOut">
              <a:rPr lang="en-US" smtClean="0"/>
              <a:pPr/>
              <a:t>3/22/14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6E932E-850F-461A-864F-F5FA763F186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383322-D10E-4B0A-91A3-F15A0DC2D1CB}" type="datetimeFigureOut">
              <a:rPr lang="en-US" smtClean="0"/>
              <a:pPr/>
              <a:t>3/22/14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6E932E-850F-461A-864F-F5FA763F18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383322-D10E-4B0A-91A3-F15A0DC2D1CB}" type="datetimeFigureOut">
              <a:rPr lang="en-US" smtClean="0"/>
              <a:pPr/>
              <a:t>3/22/14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6E932E-850F-461A-864F-F5FA763F18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383322-D10E-4B0A-91A3-F15A0DC2D1CB}" type="datetimeFigureOut">
              <a:rPr lang="en-US" smtClean="0"/>
              <a:pPr/>
              <a:t>3/22/14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6E932E-850F-461A-864F-F5FA763F18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383322-D10E-4B0A-91A3-F15A0DC2D1CB}" type="datetimeFigureOut">
              <a:rPr lang="en-US" smtClean="0"/>
              <a:pPr/>
              <a:t>3/22/14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6E932E-850F-461A-864F-F5FA763F186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383322-D10E-4B0A-91A3-F15A0DC2D1CB}" type="datetimeFigureOut">
              <a:rPr lang="en-US" smtClean="0"/>
              <a:pPr/>
              <a:t>3/22/14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6E932E-850F-461A-864F-F5FA763F18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383322-D10E-4B0A-91A3-F15A0DC2D1CB}" type="datetimeFigureOut">
              <a:rPr lang="en-US" smtClean="0"/>
              <a:pPr/>
              <a:t>3/22/14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6E932E-850F-461A-864F-F5FA763F186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8383322-D10E-4B0A-91A3-F15A0DC2D1CB}" type="datetimeFigureOut">
              <a:rPr lang="en-US" smtClean="0"/>
              <a:pPr/>
              <a:t>3/22/14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976E932E-850F-461A-864F-F5FA763F186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6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9.jpe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400" dirty="0" smtClean="0"/>
              <a:t>Western Michigan University</a:t>
            </a:r>
            <a:br>
              <a:rPr lang="en-US" sz="4400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1538" y="3000372"/>
            <a:ext cx="7643866" cy="1752600"/>
          </a:xfrm>
        </p:spPr>
        <p:txBody>
          <a:bodyPr>
            <a:normAutofit fontScale="25000" lnSpcReduction="20000"/>
          </a:bodyPr>
          <a:lstStyle/>
          <a:p>
            <a:pPr algn="ctr"/>
            <a:r>
              <a:rPr lang="en-US" sz="12800" dirty="0" smtClean="0"/>
              <a:t>Covert Timing Channels</a:t>
            </a:r>
          </a:p>
          <a:p>
            <a:pPr algn="ctr"/>
            <a:r>
              <a:rPr lang="en-US" sz="12800" dirty="0" smtClean="0"/>
              <a:t>Omar </a:t>
            </a:r>
            <a:r>
              <a:rPr lang="en-US" sz="12800" dirty="0" err="1" smtClean="0"/>
              <a:t>Darwish</a:t>
            </a:r>
            <a:endParaRPr lang="en-US" sz="12800" dirty="0" smtClean="0"/>
          </a:p>
          <a:p>
            <a:pPr algn="ctr"/>
            <a:endParaRPr lang="en-US" sz="12800" dirty="0" smtClean="0"/>
          </a:p>
          <a:p>
            <a:pPr algn="ctr"/>
            <a:r>
              <a:rPr lang="en-US" sz="12800" dirty="0" smtClean="0"/>
              <a:t>Instructor: Professor Elise de </a:t>
            </a:r>
            <a:r>
              <a:rPr lang="en-US" sz="12800" dirty="0" err="1" smtClean="0"/>
              <a:t>Doncker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 </a:t>
            </a:r>
            <a:r>
              <a:rPr lang="en-US" sz="7200" dirty="0" smtClean="0"/>
              <a:t/>
            </a:r>
            <a:br>
              <a:rPr lang="en-US" sz="7200" dirty="0" smtClean="0"/>
            </a:br>
            <a:endParaRPr lang="en-US" sz="7200" dirty="0"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finite state machine (FMS)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a quintuple </a:t>
            </a:r>
            <a:r>
              <a:rPr lang="en-US" i="1" dirty="0" smtClean="0"/>
              <a:t>where  </a:t>
            </a:r>
            <a:endParaRPr lang="en-US" dirty="0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2066" y="1500174"/>
            <a:ext cx="2286016" cy="635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00166" y="2428868"/>
            <a:ext cx="6929466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Rectangle 14"/>
          <p:cNvSpPr/>
          <p:nvPr/>
        </p:nvSpPr>
        <p:spPr>
          <a:xfrm>
            <a:off x="1643042" y="5143512"/>
            <a:ext cx="635798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If bandwidth of the covert channel is high, It means that it easy to detect.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39784"/>
          </a:xfrm>
        </p:spPr>
        <p:txBody>
          <a:bodyPr/>
          <a:lstStyle/>
          <a:p>
            <a:r>
              <a:rPr lang="en-US" dirty="0" smtClean="0"/>
              <a:t>Cont…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1357298"/>
            <a:ext cx="7643834" cy="5072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Covert timing Channel generation techniques and tools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smtClean="0"/>
              <a:t>Generating Covert Timing Channels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1785918" y="2071678"/>
            <a:ext cx="2000264" cy="16430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State2</a:t>
            </a:r>
          </a:p>
          <a:p>
            <a:pPr algn="ctr"/>
            <a:r>
              <a:rPr lang="en-US" sz="2000" dirty="0" smtClean="0"/>
              <a:t>P :0.7-0.9</a:t>
            </a:r>
          </a:p>
          <a:p>
            <a:pPr algn="ctr"/>
            <a:r>
              <a:rPr lang="en-US" sz="2000" dirty="0" smtClean="0"/>
              <a:t>10-20</a:t>
            </a:r>
            <a:endParaRPr lang="en-US" sz="2000" dirty="0"/>
          </a:p>
        </p:txBody>
      </p:sp>
      <p:sp>
        <p:nvSpPr>
          <p:cNvPr id="15" name="Oval 14"/>
          <p:cNvSpPr/>
          <p:nvPr/>
        </p:nvSpPr>
        <p:spPr>
          <a:xfrm>
            <a:off x="4929190" y="1928802"/>
            <a:ext cx="1714512" cy="16430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 smtClean="0"/>
          </a:p>
          <a:p>
            <a:pPr algn="ctr"/>
            <a:endParaRPr lang="en-US" sz="2800" dirty="0" smtClean="0"/>
          </a:p>
          <a:p>
            <a:pPr algn="ctr"/>
            <a:endParaRPr lang="en-US" sz="2800" dirty="0" smtClean="0"/>
          </a:p>
          <a:p>
            <a:pPr algn="ctr"/>
            <a:endParaRPr lang="en-US" sz="2800" dirty="0" smtClean="0"/>
          </a:p>
          <a:p>
            <a:pPr algn="ctr"/>
            <a:r>
              <a:rPr lang="en-US" sz="2800" dirty="0" smtClean="0"/>
              <a:t>State3</a:t>
            </a:r>
          </a:p>
          <a:p>
            <a:pPr algn="ctr"/>
            <a:r>
              <a:rPr lang="en-US" sz="2000" dirty="0" smtClean="0"/>
              <a:t>P: 0.9-1.0</a:t>
            </a:r>
          </a:p>
          <a:p>
            <a:pPr algn="ctr"/>
            <a:r>
              <a:rPr lang="en-US" sz="2000" dirty="0" smtClean="0"/>
              <a:t>20-30</a:t>
            </a:r>
          </a:p>
          <a:p>
            <a:pPr algn="ctr"/>
            <a:endParaRPr lang="en-US" sz="2000" dirty="0" smtClean="0"/>
          </a:p>
          <a:p>
            <a:pPr algn="ctr"/>
            <a:endParaRPr lang="en-US" sz="2000" dirty="0" smtClean="0"/>
          </a:p>
          <a:p>
            <a:pPr algn="ctr"/>
            <a:endParaRPr lang="en-US" sz="2000" dirty="0" smtClean="0"/>
          </a:p>
          <a:p>
            <a:pPr algn="ctr"/>
            <a:endParaRPr lang="en-US" sz="2000" dirty="0" smtClean="0"/>
          </a:p>
          <a:p>
            <a:pPr algn="ctr"/>
            <a:endParaRPr lang="en-US" sz="2000" dirty="0" smtClean="0"/>
          </a:p>
          <a:p>
            <a:pPr algn="ctr"/>
            <a:endParaRPr lang="en-US" sz="2800" dirty="0"/>
          </a:p>
        </p:txBody>
      </p:sp>
      <p:sp>
        <p:nvSpPr>
          <p:cNvPr id="16" name="Oval 15"/>
          <p:cNvSpPr/>
          <p:nvPr/>
        </p:nvSpPr>
        <p:spPr>
          <a:xfrm>
            <a:off x="3214678" y="4643446"/>
            <a:ext cx="1714512" cy="16430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 smtClean="0"/>
          </a:p>
          <a:p>
            <a:pPr algn="ctr"/>
            <a:r>
              <a:rPr lang="en-US" sz="2800" dirty="0" smtClean="0"/>
              <a:t>State1</a:t>
            </a:r>
          </a:p>
          <a:p>
            <a:pPr algn="ctr"/>
            <a:r>
              <a:rPr lang="en-US" sz="2000" dirty="0" smtClean="0"/>
              <a:t>P: 0-0.7</a:t>
            </a:r>
          </a:p>
          <a:p>
            <a:pPr algn="ctr"/>
            <a:r>
              <a:rPr lang="en-US" sz="2000" dirty="0" smtClean="0"/>
              <a:t>0-10</a:t>
            </a:r>
          </a:p>
          <a:p>
            <a:pPr algn="ctr"/>
            <a:endParaRPr lang="en-US" sz="2800" dirty="0"/>
          </a:p>
        </p:txBody>
      </p:sp>
      <p:sp>
        <p:nvSpPr>
          <p:cNvPr id="18" name="Curved Up Arrow 17"/>
          <p:cNvSpPr/>
          <p:nvPr/>
        </p:nvSpPr>
        <p:spPr>
          <a:xfrm rot="18613795">
            <a:off x="4663546" y="3920395"/>
            <a:ext cx="1673800" cy="1077487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Curved Up Arrow 18"/>
          <p:cNvSpPr/>
          <p:nvPr/>
        </p:nvSpPr>
        <p:spPr>
          <a:xfrm rot="3317167" flipH="1" flipV="1">
            <a:off x="2840820" y="3571028"/>
            <a:ext cx="1404968" cy="903847"/>
          </a:xfrm>
          <a:prstGeom prst="curvedUpArrow">
            <a:avLst>
              <a:gd name="adj1" fmla="val 25000"/>
              <a:gd name="adj2" fmla="val 56168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Curved Up Arrow 19"/>
          <p:cNvSpPr/>
          <p:nvPr/>
        </p:nvSpPr>
        <p:spPr>
          <a:xfrm rot="8233760">
            <a:off x="3817598" y="3295165"/>
            <a:ext cx="1662623" cy="954014"/>
          </a:xfrm>
          <a:prstGeom prst="curvedUpArrow">
            <a:avLst>
              <a:gd name="adj1" fmla="val 25000"/>
              <a:gd name="adj2" fmla="val 50000"/>
              <a:gd name="adj3" fmla="val 960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Curved Up Arrow 20"/>
          <p:cNvSpPr/>
          <p:nvPr/>
        </p:nvSpPr>
        <p:spPr>
          <a:xfrm rot="4402224">
            <a:off x="1711177" y="4107944"/>
            <a:ext cx="1583080" cy="102334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Curved Up Arrow 21"/>
          <p:cNvSpPr/>
          <p:nvPr/>
        </p:nvSpPr>
        <p:spPr>
          <a:xfrm rot="3919079">
            <a:off x="2396032" y="5588073"/>
            <a:ext cx="1208664" cy="1016953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3" name="Content Placeholder 22"/>
          <p:cNvSpPr>
            <a:spLocks noGrp="1"/>
          </p:cNvSpPr>
          <p:nvPr>
            <p:ph idx="1"/>
          </p:nvPr>
        </p:nvSpPr>
        <p:spPr>
          <a:xfrm>
            <a:off x="6715140" y="1714488"/>
            <a:ext cx="2428860" cy="142876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sz="4000" dirty="0" err="1" smtClean="0"/>
              <a:t>Int:erarrival</a:t>
            </a:r>
            <a:r>
              <a:rPr lang="en-US" sz="4000" dirty="0" smtClean="0"/>
              <a:t>   times</a:t>
            </a:r>
          </a:p>
          <a:p>
            <a:pPr>
              <a:buNone/>
            </a:pPr>
            <a:r>
              <a:rPr lang="en-US" sz="4000" dirty="0" smtClean="0"/>
              <a:t>2,3,5,</a:t>
            </a:r>
            <a:r>
              <a:rPr lang="en-US" sz="4000" dirty="0" smtClean="0">
                <a:solidFill>
                  <a:srgbClr val="FF0000"/>
                </a:solidFill>
              </a:rPr>
              <a:t>15</a:t>
            </a:r>
            <a:r>
              <a:rPr lang="en-US" sz="4000" dirty="0" smtClean="0"/>
              <a:t>,2, </a:t>
            </a:r>
            <a:r>
              <a:rPr lang="en-US" sz="4000" dirty="0" smtClean="0">
                <a:solidFill>
                  <a:srgbClr val="FF0000"/>
                </a:solidFill>
              </a:rPr>
              <a:t>25,</a:t>
            </a:r>
            <a:r>
              <a:rPr lang="en-US" sz="4000" dirty="0" smtClean="0"/>
              <a:t> 5,7,</a:t>
            </a:r>
            <a:r>
              <a:rPr lang="en-US" sz="4000" dirty="0" smtClean="0">
                <a:solidFill>
                  <a:srgbClr val="FF0000"/>
                </a:solidFill>
              </a:rPr>
              <a:t>19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5900" dirty="0" smtClean="0">
                <a:solidFill>
                  <a:srgbClr val="FF0000"/>
                </a:solidFill>
              </a:rPr>
              <a:t>010</a:t>
            </a:r>
          </a:p>
          <a:p>
            <a:pPr>
              <a:buNone/>
            </a:pPr>
            <a:endParaRPr lang="en-US" sz="1800" dirty="0"/>
          </a:p>
        </p:txBody>
      </p:sp>
      <p:pic>
        <p:nvPicPr>
          <p:cNvPr id="1027" name="Picture 3" descr="C:\Users\user\Desktop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00826" y="3857628"/>
            <a:ext cx="2357454" cy="26955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939916"/>
          </a:xfrm>
        </p:spPr>
        <p:txBody>
          <a:bodyPr>
            <a:noAutofit/>
          </a:bodyPr>
          <a:lstStyle/>
          <a:p>
            <a:r>
              <a:rPr lang="en-US" sz="4000" dirty="0" smtClean="0"/>
              <a:t>Limitations of end-to-end encryption in secure computer</a:t>
            </a:r>
            <a:br>
              <a:rPr lang="en-US" sz="4000" dirty="0" smtClean="0"/>
            </a:br>
            <a:r>
              <a:rPr lang="en-US" sz="4000" dirty="0" smtClean="0"/>
              <a:t>networks by </a:t>
            </a:r>
            <a:r>
              <a:rPr lang="en-US" sz="4000" dirty="0" err="1" smtClean="0"/>
              <a:t>Padlipsky</a:t>
            </a:r>
            <a:r>
              <a:rPr lang="en-US" sz="4000" dirty="0" smtClean="0"/>
              <a:t> 1976</a:t>
            </a:r>
            <a:endParaRPr lang="en-US" sz="40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435608" y="2357430"/>
            <a:ext cx="7498080" cy="389097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The first paper introduces generating covert timing channel in 1976.</a:t>
            </a:r>
          </a:p>
          <a:p>
            <a:endParaRPr lang="en-US" dirty="0" smtClean="0"/>
          </a:p>
          <a:p>
            <a:r>
              <a:rPr lang="en-US" dirty="0" smtClean="0"/>
              <a:t>Sender either send a message or keep silent during particular time.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IP Covert Timing Channels: Design </a:t>
            </a:r>
            <a:r>
              <a:rPr lang="en-US" b="1" dirty="0" err="1" smtClean="0"/>
              <a:t>Cabuk</a:t>
            </a:r>
            <a:r>
              <a:rPr lang="en-US" dirty="0" smtClean="0"/>
              <a:t> 2004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428728" y="1714488"/>
            <a:ext cx="750099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Continue…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Additional parity bits appended to the data.</a:t>
            </a:r>
          </a:p>
          <a:p>
            <a:pPr lvl="1"/>
            <a:r>
              <a:rPr lang="en-US" dirty="0" smtClean="0"/>
              <a:t>Redundancy for error correction due.</a:t>
            </a:r>
          </a:p>
          <a:p>
            <a:endParaRPr lang="en-US" dirty="0" smtClean="0"/>
          </a:p>
          <a:p>
            <a:r>
              <a:rPr lang="en-US" dirty="0" smtClean="0"/>
              <a:t>Additional bits may be added for purposes of maintaining synchronization between sender and receiver</a:t>
            </a:r>
          </a:p>
          <a:p>
            <a:endParaRPr lang="en-US" dirty="0" smtClean="0"/>
          </a:p>
          <a:p>
            <a:r>
              <a:rPr lang="en-US" dirty="0" smtClean="0"/>
              <a:t>Finally, the data may be encrypted in order to add a further layer of privacy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Reducing</a:t>
            </a:r>
            <a:r>
              <a:rPr lang="en-US" sz="4400" b="1" dirty="0" smtClean="0"/>
              <a:t> </a:t>
            </a:r>
            <a:r>
              <a:rPr lang="en-US" dirty="0" smtClean="0"/>
              <a:t>Fuzzy Covert Timing Channels by </a:t>
            </a:r>
            <a:r>
              <a:rPr lang="en-US" dirty="0" err="1" smtClean="0"/>
              <a:t>Hu</a:t>
            </a:r>
            <a:r>
              <a:rPr lang="en-US" dirty="0" smtClean="0"/>
              <a:t> 1991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728" y="1643050"/>
            <a:ext cx="7498080" cy="478634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Categorize Timing Channels into :</a:t>
            </a:r>
          </a:p>
          <a:p>
            <a:r>
              <a:rPr lang="en-US" dirty="0" smtClean="0"/>
              <a:t>Software Timing Channels.</a:t>
            </a:r>
          </a:p>
          <a:p>
            <a:pPr lvl="1"/>
            <a:r>
              <a:rPr lang="en-US" dirty="0" smtClean="0"/>
              <a:t>Processes communicate by modulating the amount of CPU time they use.</a:t>
            </a:r>
          </a:p>
          <a:p>
            <a:pPr marL="365760" lvl="1" indent="-283464">
              <a:spcBef>
                <a:spcPts val="600"/>
              </a:spcBef>
              <a:buSzPct val="80000"/>
              <a:buFont typeface="Wingdings 2"/>
              <a:buChar char=""/>
            </a:pPr>
            <a:r>
              <a:rPr lang="en-US" dirty="0" smtClean="0"/>
              <a:t>Hardware Timing Channel.</a:t>
            </a:r>
          </a:p>
          <a:p>
            <a:pPr marL="612648" lvl="2" indent="-283464">
              <a:spcBef>
                <a:spcPts val="600"/>
              </a:spcBef>
              <a:buSzPct val="80000"/>
              <a:buFont typeface="Wingdings 2"/>
              <a:buChar char=""/>
            </a:pPr>
            <a:r>
              <a:rPr lang="en-US" dirty="0" smtClean="0"/>
              <a:t>Depends on traffic and bandwidth.</a:t>
            </a:r>
          </a:p>
          <a:p>
            <a:pPr marL="822960" lvl="3" indent="-283464">
              <a:spcBef>
                <a:spcPts val="600"/>
              </a:spcBef>
              <a:buSzPct val="80000"/>
              <a:buNone/>
            </a:pPr>
            <a:r>
              <a:rPr lang="en-US" dirty="0" smtClean="0"/>
              <a:t> Ex: </a:t>
            </a:r>
          </a:p>
          <a:p>
            <a:pPr marL="822960" lvl="3" indent="-283464">
              <a:spcBef>
                <a:spcPts val="600"/>
              </a:spcBef>
              <a:buSzPct val="80000"/>
              <a:buNone/>
            </a:pPr>
            <a:r>
              <a:rPr lang="en-US" dirty="0" smtClean="0"/>
              <a:t>To send  1 </a:t>
            </a:r>
          </a:p>
          <a:p>
            <a:pPr marL="822960" lvl="3" indent="-283464">
              <a:spcBef>
                <a:spcPts val="600"/>
              </a:spcBef>
              <a:buSzPct val="80000"/>
              <a:buNone/>
            </a:pPr>
            <a:r>
              <a:rPr lang="en-US" dirty="0" smtClean="0"/>
              <a:t> generates series of  instruction with bus traffic (such as referencing memory ).</a:t>
            </a:r>
            <a:endParaRPr lang="en-US" dirty="0" smtClean="0">
              <a:sym typeface="Wingdings" pitchFamily="2" charset="2"/>
            </a:endParaRPr>
          </a:p>
          <a:p>
            <a:pPr marL="822960" lvl="3" indent="-283464">
              <a:spcBef>
                <a:spcPts val="600"/>
              </a:spcBef>
              <a:buSzPct val="80000"/>
              <a:buNone/>
            </a:pPr>
            <a:r>
              <a:rPr lang="en-US" dirty="0" smtClean="0"/>
              <a:t>To send 0 </a:t>
            </a:r>
          </a:p>
          <a:p>
            <a:pPr marL="822960" lvl="3" indent="-283464">
              <a:spcBef>
                <a:spcPts val="600"/>
              </a:spcBef>
              <a:buSzPct val="80000"/>
              <a:buNone/>
            </a:pPr>
            <a:r>
              <a:rPr lang="en-US" dirty="0" smtClean="0"/>
              <a:t> generates series of instruction with no bus traffic.</a:t>
            </a:r>
            <a:endParaRPr lang="en-US" dirty="0" smtClean="0">
              <a:sym typeface="Wingdings" pitchFamily="2" charset="2"/>
            </a:endParaRP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b="1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Covert timing channels has an accurate clock.</a:t>
            </a:r>
          </a:p>
          <a:p>
            <a:endParaRPr lang="en-US" dirty="0" smtClean="0"/>
          </a:p>
          <a:p>
            <a:r>
              <a:rPr lang="en-US" dirty="0" smtClean="0"/>
              <a:t>The interval time representation depends on the current interval times.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Covert timing Channel detection techniques and tools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900" dirty="0" smtClean="0"/>
              <a:t>Channels In Networks </a:t>
            </a:r>
            <a:endParaRPr lang="en-US" sz="39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Overt channel :</a:t>
            </a:r>
          </a:p>
          <a:p>
            <a:pPr lvl="1"/>
            <a:r>
              <a:rPr lang="en-US" dirty="0" smtClean="0"/>
              <a:t>Communication path designed to transmit the information in an authorized way.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Covert channel: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nformation  is transmitted in unauthorized way.</a:t>
            </a:r>
          </a:p>
          <a:p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72560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Detecting covert timing channels based on regularity by </a:t>
            </a:r>
            <a:r>
              <a:rPr lang="en-US" dirty="0" err="1" smtClean="0"/>
              <a:t>Cabuk</a:t>
            </a:r>
            <a:r>
              <a:rPr lang="en-US" dirty="0" smtClean="0"/>
              <a:t> et al. 2007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435608" y="2071678"/>
            <a:ext cx="7498080" cy="4176722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Standard deviation based:</a:t>
            </a:r>
          </a:p>
          <a:p>
            <a:pPr>
              <a:buNone/>
            </a:pPr>
            <a:endParaRPr lang="en-US" dirty="0" smtClean="0"/>
          </a:p>
          <a:p>
            <a:pPr lvl="1"/>
            <a:r>
              <a:rPr lang="en-US" dirty="0" smtClean="0"/>
              <a:t>Low standard deviation </a:t>
            </a:r>
            <a:r>
              <a:rPr lang="en-US" dirty="0" smtClean="0">
                <a:sym typeface="Wingdings" pitchFamily="2" charset="2"/>
              </a:rPr>
              <a:t>High </a:t>
            </a:r>
            <a:r>
              <a:rPr lang="en-US" dirty="0" smtClean="0"/>
              <a:t>regularity&amp; High</a:t>
            </a:r>
            <a:r>
              <a:rPr lang="en-US" dirty="0" smtClean="0">
                <a:sym typeface="Wingdings" pitchFamily="2" charset="2"/>
              </a:rPr>
              <a:t> possibility of covert timing channel.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Fundamental regularity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1142984"/>
            <a:ext cx="7215238" cy="5514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Entropy </a:t>
            </a:r>
            <a:endParaRPr lang="en-US" dirty="0"/>
          </a:p>
        </p:txBody>
      </p:sp>
      <p:pic>
        <p:nvPicPr>
          <p:cNvPr id="6" name="Content Placeholder 5" descr="entropy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428728" y="3571876"/>
            <a:ext cx="6643734" cy="2328875"/>
          </a:xfrm>
        </p:spPr>
      </p:pic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1314424" y="1500174"/>
            <a:ext cx="7543856" cy="1928826"/>
          </a:xfrm>
        </p:spPr>
        <p:txBody>
          <a:bodyPr>
            <a:normAutofit/>
          </a:bodyPr>
          <a:lstStyle/>
          <a:p>
            <a:r>
              <a:rPr lang="en-US" dirty="0" smtClean="0"/>
              <a:t>Entropy is strongly tied with randomness factor.</a:t>
            </a:r>
          </a:p>
          <a:p>
            <a:r>
              <a:rPr lang="en-US" dirty="0" smtClean="0"/>
              <a:t>The lowest the entropy is, the lowest of randomness in the stream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entropy </a:t>
            </a:r>
            <a:endParaRPr lang="en-US" dirty="0"/>
          </a:p>
        </p:txBody>
      </p:sp>
      <p:sp>
        <p:nvSpPr>
          <p:cNvPr id="7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 </a:t>
            </a:r>
          </a:p>
          <a:p>
            <a:pPr>
              <a:buNone/>
            </a:pPr>
            <a:r>
              <a:rPr lang="en-US" dirty="0" smtClean="0"/>
              <a:t> Ex: set of Data : 3,2,5,6,1   (Random)</a:t>
            </a:r>
          </a:p>
          <a:p>
            <a:pPr>
              <a:buNone/>
            </a:pPr>
            <a:r>
              <a:rPr lang="en-US" dirty="0" smtClean="0"/>
              <a:t>     Entropy  = -(1*Log (0.2) )               	      </a:t>
            </a:r>
          </a:p>
          <a:p>
            <a:pPr>
              <a:buNone/>
            </a:pPr>
            <a:r>
              <a:rPr lang="en-US" dirty="0" smtClean="0"/>
              <a:t>                  =</a:t>
            </a:r>
            <a:r>
              <a:rPr lang="en-US" dirty="0" smtClean="0">
                <a:sym typeface="Wingdings" pitchFamily="2" charset="2"/>
              </a:rPr>
              <a:t>0.6</a:t>
            </a:r>
          </a:p>
          <a:p>
            <a:pPr>
              <a:buNone/>
            </a:pPr>
            <a:endParaRPr lang="en-US" dirty="0" smtClean="0">
              <a:sym typeface="Wingdings" pitchFamily="2" charset="2"/>
            </a:endParaRPr>
          </a:p>
          <a:p>
            <a:pPr>
              <a:buNone/>
            </a:pPr>
            <a:r>
              <a:rPr lang="en-US" dirty="0" smtClean="0"/>
              <a:t> Ex: set of Data : 3,2,3,6,3    (less Random)</a:t>
            </a:r>
          </a:p>
          <a:p>
            <a:pPr>
              <a:buNone/>
            </a:pPr>
            <a:r>
              <a:rPr lang="en-US" dirty="0" smtClean="0"/>
              <a:t>        Entropy  = -(0.6*Log(0.6)+0.4(log0.2))               	              	              =0.4</a:t>
            </a:r>
            <a:endParaRPr lang="en-US" dirty="0" smtClean="0">
              <a:sym typeface="Wingdings" pitchFamily="2" charset="2"/>
            </a:endParaRP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Entropy test score by Steven and Wang  2011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Entropy test score by Steven and Wang 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Low entropy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Low randomization &amp; High</a:t>
            </a:r>
            <a:r>
              <a:rPr lang="en-US" dirty="0" smtClean="0">
                <a:sym typeface="Wingdings" pitchFamily="2" charset="2"/>
              </a:rPr>
              <a:t> possibility of covert timing channel.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85852" y="1524000"/>
            <a:ext cx="7647836" cy="466344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1)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Padlipsky,Limitations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of end-to-end encryption in secure computer networks.1976</a:t>
            </a: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2)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Girling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Covert channels in LAN’s, 1987</a:t>
            </a: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3)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Hu,Reducing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Fuzzy Covert Timing Channels, 1991 </a:t>
            </a: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4)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Cabuk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IP Covert Timing Channels: Design, 2004</a:t>
            </a: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5)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Cabuk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Detecting covert timing channels based on regularity, 2007</a:t>
            </a: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6) Steven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Gianvecchio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Model-Based Covert Timing Channels, 2008</a:t>
            </a: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7) Wu, Detecting IP Covert Timing Channels by Correlating Packet Timing with Memory</a:t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latin typeface="Arial" pitchFamily="34" charset="0"/>
                <a:cs typeface="Arial" pitchFamily="34" charset="0"/>
              </a:rPr>
              <a:t>Content, 2008</a:t>
            </a: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8) Liu, Hide and Seek in Time Robust Covert Timing Channels, 2009</a:t>
            </a: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9) Steven and Wang, Entropy test score 2011.</a:t>
            </a: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10) Wu, Identification and Evaluation of Sharing Memory Covert Timing Channel in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Xen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Virtual Machines, 2011</a:t>
            </a: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11)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Yetiana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Constructing The On/Off Covert Channel On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Xen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2012</a:t>
            </a: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12)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Sangamdace,Automatic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Detection Of Illegal Transmission In A Network, 2012</a:t>
            </a: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13) Jonathan , Using Covert Timing Channels for</a:t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latin typeface="Arial" pitchFamily="34" charset="0"/>
                <a:cs typeface="Arial" pitchFamily="34" charset="0"/>
              </a:rPr>
              <a:t>Attack Detection in MANETs,2012</a:t>
            </a: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14) </a:t>
            </a:r>
            <a:r>
              <a:rPr lang="en-US" dirty="0" smtClean="0"/>
              <a:t>Daryl Johnson, Behavior-Based Covert Channel in Cyberspace, 2009.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user\Desktop\Questions-to-ask-in-interview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900" dirty="0" smtClean="0"/>
              <a:t>Covert  </a:t>
            </a:r>
            <a:r>
              <a:rPr lang="en-US" sz="3900" dirty="0"/>
              <a:t>Channels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C</a:t>
            </a:r>
            <a:r>
              <a:rPr lang="en-US" dirty="0" smtClean="0"/>
              <a:t>overt channel is an approach for leaking sensitive  </a:t>
            </a:r>
            <a:r>
              <a:rPr lang="en-US" dirty="0"/>
              <a:t>information across the network, by violating </a:t>
            </a:r>
            <a:r>
              <a:rPr lang="en-US" dirty="0" smtClean="0"/>
              <a:t>security policies.</a:t>
            </a:r>
          </a:p>
          <a:p>
            <a:endParaRPr lang="en-US" dirty="0"/>
          </a:p>
          <a:p>
            <a:r>
              <a:rPr lang="en-US" dirty="0"/>
              <a:t>The covert channels are of two </a:t>
            </a:r>
            <a:r>
              <a:rPr lang="en-US" dirty="0" smtClean="0"/>
              <a:t>types: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overt storage channels.</a:t>
            </a:r>
          </a:p>
          <a:p>
            <a:pPr lvl="2"/>
            <a:r>
              <a:rPr lang="en-US" dirty="0" smtClean="0"/>
              <a:t>Depends in memory.</a:t>
            </a:r>
          </a:p>
          <a:p>
            <a:pPr lvl="3"/>
            <a:r>
              <a:rPr lang="en-US" dirty="0" smtClean="0"/>
              <a:t>Ex: Data is extra bytes added to ICMP error packets (May tell destination environment  such as OS  )</a:t>
            </a:r>
          </a:p>
          <a:p>
            <a:pPr lvl="3"/>
            <a:endParaRPr lang="en-US" dirty="0" smtClean="0"/>
          </a:p>
          <a:p>
            <a:pPr lvl="1"/>
            <a:r>
              <a:rPr lang="en-US" dirty="0" smtClean="0"/>
              <a:t>Covert timing channels.</a:t>
            </a:r>
          </a:p>
          <a:p>
            <a:pPr lvl="2"/>
            <a:r>
              <a:rPr lang="en-US" dirty="0" err="1" smtClean="0"/>
              <a:t>Memoryless</a:t>
            </a:r>
            <a:r>
              <a:rPr lang="en-US" dirty="0" smtClean="0"/>
              <a:t> . </a:t>
            </a:r>
          </a:p>
          <a:p>
            <a:pPr lvl="2"/>
            <a:r>
              <a:rPr lang="en-US" dirty="0" smtClean="0"/>
              <a:t>For example transmit secret messages encoded by binary depends on interval packets delay</a:t>
            </a:r>
          </a:p>
          <a:p>
            <a:pPr lvl="2"/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Covert Timing Channels</a:t>
            </a:r>
            <a:endParaRPr lang="en-US" dirty="0"/>
          </a:p>
        </p:txBody>
      </p:sp>
      <p:pic>
        <p:nvPicPr>
          <p:cNvPr id="5122" name="Picture 2" descr="C:\Users\user\Desktop\g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31937" y="1481137"/>
            <a:ext cx="7305675" cy="47339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1" algn="l" rtl="0">
              <a:spcBef>
                <a:spcPct val="0"/>
              </a:spcBef>
            </a:pPr>
            <a:r>
              <a:rPr lang="en-US" sz="4300" dirty="0" smtClean="0"/>
              <a:t/>
            </a:r>
            <a:br>
              <a:rPr lang="en-US" sz="4300" dirty="0" smtClean="0"/>
            </a:br>
            <a:r>
              <a:rPr lang="en-US" sz="3900" kern="12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Covert </a:t>
            </a:r>
            <a:r>
              <a:rPr lang="en-US" sz="3900" kern="12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Timing </a:t>
            </a:r>
            <a:r>
              <a:rPr lang="en-US" sz="3900" kern="12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C</a:t>
            </a:r>
            <a:r>
              <a:rPr lang="en-US" sz="3900" kern="12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hannels</a:t>
            </a:r>
            <a:r>
              <a:rPr lang="en-US" sz="3900" kern="12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/>
            </a:r>
            <a:br>
              <a:rPr lang="en-US" sz="3900" kern="12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endParaRPr lang="en-US" sz="3900" kern="1200" dirty="0"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4414" y="1447800"/>
            <a:ext cx="7719274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Channels that convey information through the arrival pattern of packets.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Contents of the packets are not used.</a:t>
            </a:r>
          </a:p>
          <a:p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  <p:grpSp>
        <p:nvGrpSpPr>
          <p:cNvPr id="6" name="Group 5"/>
          <p:cNvGrpSpPr/>
          <p:nvPr/>
        </p:nvGrpSpPr>
        <p:grpSpPr>
          <a:xfrm>
            <a:off x="1357290" y="4429132"/>
            <a:ext cx="1214446" cy="1000132"/>
            <a:chOff x="915" y="1823567"/>
            <a:chExt cx="2114684" cy="1153464"/>
          </a:xfrm>
        </p:grpSpPr>
        <p:sp>
          <p:nvSpPr>
            <p:cNvPr id="19" name="Rounded Rectangle 18"/>
            <p:cNvSpPr/>
            <p:nvPr/>
          </p:nvSpPr>
          <p:spPr>
            <a:xfrm>
              <a:off x="915" y="1823567"/>
              <a:ext cx="2114684" cy="1153464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Rounded Rectangle 4"/>
            <p:cNvSpPr/>
            <p:nvPr/>
          </p:nvSpPr>
          <p:spPr>
            <a:xfrm>
              <a:off x="34699" y="1857351"/>
              <a:ext cx="2047116" cy="108589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3820" tIns="83820" rIns="83820" bIns="83820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200" kern="1200" dirty="0" smtClean="0"/>
                <a:t>Packet1</a:t>
              </a:r>
              <a:endParaRPr lang="en-US" sz="2200" kern="1200" dirty="0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4214810" y="4714884"/>
            <a:ext cx="1142850" cy="476765"/>
            <a:chOff x="2307844" y="2161917"/>
            <a:chExt cx="407557" cy="476765"/>
          </a:xfrm>
        </p:grpSpPr>
        <p:sp>
          <p:nvSpPr>
            <p:cNvPr id="17" name="Right Arrow 16"/>
            <p:cNvSpPr/>
            <p:nvPr/>
          </p:nvSpPr>
          <p:spPr>
            <a:xfrm>
              <a:off x="2307844" y="2161917"/>
              <a:ext cx="407557" cy="476765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Right Arrow 6"/>
            <p:cNvSpPr/>
            <p:nvPr/>
          </p:nvSpPr>
          <p:spPr>
            <a:xfrm>
              <a:off x="2307844" y="2257270"/>
              <a:ext cx="285290" cy="28605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800" kern="1200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6643702" y="4786322"/>
            <a:ext cx="407557" cy="476765"/>
            <a:chOff x="4999261" y="2161917"/>
            <a:chExt cx="407557" cy="476765"/>
          </a:xfrm>
        </p:grpSpPr>
        <p:sp>
          <p:nvSpPr>
            <p:cNvPr id="13" name="Right Arrow 12"/>
            <p:cNvSpPr/>
            <p:nvPr/>
          </p:nvSpPr>
          <p:spPr>
            <a:xfrm>
              <a:off x="4999261" y="2161917"/>
              <a:ext cx="407557" cy="476765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Right Arrow 10"/>
            <p:cNvSpPr/>
            <p:nvPr/>
          </p:nvSpPr>
          <p:spPr>
            <a:xfrm>
              <a:off x="4999261" y="2257270"/>
              <a:ext cx="285290" cy="28605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800" kern="1200"/>
            </a:p>
          </p:txBody>
        </p:sp>
      </p:grpSp>
      <p:sp>
        <p:nvSpPr>
          <p:cNvPr id="22" name="Rectangle 21"/>
          <p:cNvSpPr/>
          <p:nvPr/>
        </p:nvSpPr>
        <p:spPr>
          <a:xfrm>
            <a:off x="4118414" y="3244334"/>
            <a:ext cx="90717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</p:txBody>
      </p:sp>
      <p:grpSp>
        <p:nvGrpSpPr>
          <p:cNvPr id="35" name="Group 34"/>
          <p:cNvGrpSpPr/>
          <p:nvPr/>
        </p:nvGrpSpPr>
        <p:grpSpPr>
          <a:xfrm>
            <a:off x="3000364" y="4429132"/>
            <a:ext cx="1214446" cy="1000132"/>
            <a:chOff x="915" y="1823567"/>
            <a:chExt cx="2114684" cy="1153464"/>
          </a:xfrm>
        </p:grpSpPr>
        <p:sp>
          <p:nvSpPr>
            <p:cNvPr id="36" name="Rounded Rectangle 35"/>
            <p:cNvSpPr/>
            <p:nvPr/>
          </p:nvSpPr>
          <p:spPr>
            <a:xfrm>
              <a:off x="915" y="1823567"/>
              <a:ext cx="2114684" cy="1153464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7" name="Rounded Rectangle 4"/>
            <p:cNvSpPr/>
            <p:nvPr/>
          </p:nvSpPr>
          <p:spPr>
            <a:xfrm>
              <a:off x="34699" y="1857351"/>
              <a:ext cx="2047116" cy="108589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3820" tIns="83820" rIns="83820" bIns="83820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200" kern="1200" dirty="0" smtClean="0"/>
                <a:t>Packet2</a:t>
              </a:r>
              <a:endParaRPr lang="en-US" sz="2200" kern="1200" dirty="0"/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5357818" y="4429132"/>
            <a:ext cx="1214446" cy="1000132"/>
            <a:chOff x="915" y="1823567"/>
            <a:chExt cx="2114684" cy="1153464"/>
          </a:xfrm>
        </p:grpSpPr>
        <p:sp>
          <p:nvSpPr>
            <p:cNvPr id="39" name="Rounded Rectangle 38"/>
            <p:cNvSpPr/>
            <p:nvPr/>
          </p:nvSpPr>
          <p:spPr>
            <a:xfrm>
              <a:off x="915" y="1823567"/>
              <a:ext cx="2114684" cy="1153464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0" name="Rounded Rectangle 4"/>
            <p:cNvSpPr/>
            <p:nvPr/>
          </p:nvSpPr>
          <p:spPr>
            <a:xfrm>
              <a:off x="34699" y="1857351"/>
              <a:ext cx="2047116" cy="108589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3820" tIns="83820" rIns="83820" bIns="83820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200" kern="1200" dirty="0" smtClean="0"/>
                <a:t>Packet3</a:t>
              </a:r>
              <a:endParaRPr lang="en-US" sz="2200" kern="1200" dirty="0"/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7072330" y="4500570"/>
            <a:ext cx="1214446" cy="1000132"/>
            <a:chOff x="915" y="1823567"/>
            <a:chExt cx="2114684" cy="1153464"/>
          </a:xfrm>
        </p:grpSpPr>
        <p:sp>
          <p:nvSpPr>
            <p:cNvPr id="42" name="Rounded Rectangle 41"/>
            <p:cNvSpPr/>
            <p:nvPr/>
          </p:nvSpPr>
          <p:spPr>
            <a:xfrm>
              <a:off x="915" y="1823567"/>
              <a:ext cx="2114684" cy="1153464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3" name="Rounded Rectangle 4"/>
            <p:cNvSpPr/>
            <p:nvPr/>
          </p:nvSpPr>
          <p:spPr>
            <a:xfrm>
              <a:off x="34699" y="1857351"/>
              <a:ext cx="2047116" cy="108589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3820" tIns="83820" rIns="83820" bIns="83820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200" kern="1200" dirty="0" smtClean="0"/>
                <a:t>Packet4</a:t>
              </a:r>
              <a:endParaRPr lang="en-US" sz="2200" kern="1200" dirty="0"/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2571736" y="4714884"/>
            <a:ext cx="407557" cy="476765"/>
            <a:chOff x="4999261" y="2161917"/>
            <a:chExt cx="407557" cy="476765"/>
          </a:xfrm>
        </p:grpSpPr>
        <p:sp>
          <p:nvSpPr>
            <p:cNvPr id="45" name="Right Arrow 44"/>
            <p:cNvSpPr/>
            <p:nvPr/>
          </p:nvSpPr>
          <p:spPr>
            <a:xfrm>
              <a:off x="4999261" y="2161917"/>
              <a:ext cx="407557" cy="476765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6" name="Right Arrow 10"/>
            <p:cNvSpPr/>
            <p:nvPr/>
          </p:nvSpPr>
          <p:spPr>
            <a:xfrm>
              <a:off x="4999261" y="2257270"/>
              <a:ext cx="285290" cy="28605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800" kern="1200"/>
            </a:p>
          </p:txBody>
        </p:sp>
      </p:grpSp>
      <p:sp>
        <p:nvSpPr>
          <p:cNvPr id="47" name="TextBox 46"/>
          <p:cNvSpPr txBox="1"/>
          <p:nvPr/>
        </p:nvSpPr>
        <p:spPr>
          <a:xfrm>
            <a:off x="2571736" y="5500702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4572000" y="5500702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6715140" y="5500702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Application of covert timing channels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Military application</a:t>
            </a:r>
          </a:p>
          <a:p>
            <a:pPr lvl="1"/>
            <a:r>
              <a:rPr lang="en-US" dirty="0" smtClean="0"/>
              <a:t>Passing secret messages.</a:t>
            </a:r>
          </a:p>
          <a:p>
            <a:pPr lvl="1"/>
            <a:r>
              <a:rPr lang="en-US" dirty="0" smtClean="0"/>
              <a:t>Covert channels detection applied by </a:t>
            </a:r>
          </a:p>
          <a:p>
            <a:pPr lvl="2"/>
            <a:r>
              <a:rPr lang="en-US" dirty="0" smtClean="0"/>
              <a:t>USA government  .</a:t>
            </a:r>
          </a:p>
          <a:p>
            <a:pPr lvl="2"/>
            <a:r>
              <a:rPr lang="en-US" dirty="0" smtClean="0"/>
              <a:t>USA military bodies :National security agency, US Air Force, National Computer Security Center,   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 Intrusion attacks </a:t>
            </a:r>
          </a:p>
          <a:p>
            <a:pPr lvl="1"/>
            <a:r>
              <a:rPr lang="en-US" dirty="0" smtClean="0"/>
              <a:t>Viruses, hacking attacks  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Covert Channels between Finite State machines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pPr algn="just"/>
            <a:r>
              <a:rPr lang="en-US" dirty="0" smtClean="0"/>
              <a:t>Suppose there are two finite state machines A and B that are connected via communication channel, such as the Internet. </a:t>
            </a:r>
          </a:p>
          <a:p>
            <a:pPr algn="just"/>
            <a:r>
              <a:rPr lang="en-US" dirty="0" smtClean="0"/>
              <a:t>A and B can exchange information freely without loss. </a:t>
            </a:r>
          </a:p>
          <a:p>
            <a:pPr algn="just"/>
            <a:endParaRPr lang="en-US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third finite state machine C is an eavesdropper that knows all information about the finite state machines A and B , their transition functions, states, output functions, etc. In cyberspace.</a:t>
            </a:r>
          </a:p>
          <a:p>
            <a:endParaRPr lang="en-US" dirty="0" smtClean="0"/>
          </a:p>
          <a:p>
            <a:r>
              <a:rPr lang="en-US" dirty="0" smtClean="0"/>
              <a:t>Finite state machines A and B can be considered as two online applications.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C can be an eavesdropper who can capture all information exchanged between A and B. </a:t>
            </a:r>
          </a:p>
          <a:p>
            <a:pPr algn="just"/>
            <a:r>
              <a:rPr lang="en-US" dirty="0" smtClean="0"/>
              <a:t>It is assumed that C knows alphabets, states, and normal transition functions of both machines A and B. </a:t>
            </a:r>
          </a:p>
          <a:p>
            <a:r>
              <a:rPr lang="en-US" dirty="0" smtClean="0"/>
              <a:t>With this setting, there are several areas that A and B can take advantage of to establish covert channels so as to evade C.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5655</TotalTime>
  <Words>810</Words>
  <Application>Microsoft Macintosh PowerPoint</Application>
  <PresentationFormat>On-screen Show (4:3)</PresentationFormat>
  <Paragraphs>166</Paragraphs>
  <Slides>26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Solstice</vt:lpstr>
      <vt:lpstr> Western Michigan University </vt:lpstr>
      <vt:lpstr>Channels In Networks </vt:lpstr>
      <vt:lpstr>Covert  Channels</vt:lpstr>
      <vt:lpstr>Covert Timing Channels</vt:lpstr>
      <vt:lpstr> Covert Timing Channels </vt:lpstr>
      <vt:lpstr>Application of covert timing channels</vt:lpstr>
      <vt:lpstr>Covert Channels between Finite State machines</vt:lpstr>
      <vt:lpstr>Cont…</vt:lpstr>
      <vt:lpstr>Cont…</vt:lpstr>
      <vt:lpstr>A finite state machine (FMS)</vt:lpstr>
      <vt:lpstr>Cont…</vt:lpstr>
      <vt:lpstr>Covert timing Channel generation techniques and tools</vt:lpstr>
      <vt:lpstr>Generating Covert Timing Channels  </vt:lpstr>
      <vt:lpstr>Limitations of end-to-end encryption in secure computer networks by Padlipsky 1976</vt:lpstr>
      <vt:lpstr>IP Covert Timing Channels: Design Cabuk 2004</vt:lpstr>
      <vt:lpstr>Continue…</vt:lpstr>
      <vt:lpstr>Reducing Fuzzy Covert Timing Channels by Hu 1991 </vt:lpstr>
      <vt:lpstr>Cont…</vt:lpstr>
      <vt:lpstr>Covert timing Channel detection techniques and tools</vt:lpstr>
      <vt:lpstr>Detecting covert timing channels based on regularity by Cabuk et al. 2007</vt:lpstr>
      <vt:lpstr>Fundamental regularity </vt:lpstr>
      <vt:lpstr>Entropy </vt:lpstr>
      <vt:lpstr>Examples of entropy </vt:lpstr>
      <vt:lpstr> Entropy test score by Steven and Wang  2011 </vt:lpstr>
      <vt:lpstr>References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Elise de Doncker</cp:lastModifiedBy>
  <cp:revision>103</cp:revision>
  <dcterms:created xsi:type="dcterms:W3CDTF">2013-10-04T21:25:56Z</dcterms:created>
  <dcterms:modified xsi:type="dcterms:W3CDTF">2014-03-22T14:45:16Z</dcterms:modified>
</cp:coreProperties>
</file>